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8" r:id="rId4"/>
    <p:sldId id="273" r:id="rId5"/>
    <p:sldId id="271" r:id="rId6"/>
    <p:sldId id="275" r:id="rId7"/>
    <p:sldId id="277" r:id="rId8"/>
    <p:sldId id="259" r:id="rId9"/>
    <p:sldId id="266" r:id="rId10"/>
    <p:sldId id="264" r:id="rId11"/>
    <p:sldId id="267" r:id="rId12"/>
    <p:sldId id="269" r:id="rId13"/>
    <p:sldId id="261" r:id="rId14"/>
    <p:sldId id="278" r:id="rId15"/>
    <p:sldId id="262" r:id="rId16"/>
    <p:sldId id="279"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12.12.2023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3728" y="1484785"/>
            <a:ext cx="4896544" cy="2088231"/>
          </a:xfrm>
        </p:spPr>
        <p:txBody>
          <a:bodyPr>
            <a:normAutofit fontScale="90000"/>
          </a:bodyPr>
          <a:lstStyle/>
          <a:p>
            <a:r>
              <a:rPr lang="tr-TR" smtClean="0"/>
              <a:t>15  TEMMUZ   </a:t>
            </a:r>
            <a:br>
              <a:rPr lang="tr-TR" smtClean="0"/>
            </a:br>
            <a:r>
              <a:rPr lang="tr-TR" smtClean="0"/>
              <a:t>ÇOCUK GAZETESİ </a:t>
            </a:r>
            <a:br>
              <a:rPr lang="tr-TR" smtClean="0"/>
            </a:br>
            <a:r>
              <a:rPr lang="tr-TR" smtClean="0"/>
              <a:t>ÖZEL SAYISI</a:t>
            </a:r>
            <a:br>
              <a:rPr lang="tr-TR" smtClean="0"/>
            </a:br>
            <a:r>
              <a:rPr lang="tr-TR" smtClean="0"/>
              <a:t/>
            </a:r>
            <a:br>
              <a:rPr lang="tr-TR" smtClean="0"/>
            </a:br>
            <a:r>
              <a:rPr lang="tr-TR" smtClean="0"/>
              <a:t/>
            </a:r>
            <a:br>
              <a:rPr lang="tr-TR" smtClean="0"/>
            </a:br>
            <a:endParaRPr lang="tr-TR"/>
          </a:p>
        </p:txBody>
      </p:sp>
      <p:sp>
        <p:nvSpPr>
          <p:cNvPr id="17410" name="AutoShape 2"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data:image/png;base64,iVBORw0KGgoAAAANSUhEUgAAAHcAAAB3CAMAAAAO5y+4AAAAeFBMVEX////aAADXAAD++/v++Pj88fH99fX76+v31tb429v87u7539/65ubcDRXupqfkaWrws7TjYmP0xsfhU1Tsm5ztoaLrlZb1zM3zv8D20dLpiovvq6ziXF3gTk/ne3zldHXng4PeNDbgREbcJSfeOzzdKy7cAAzcHSDVBzXJAAASmklEQVRogbVbh5asOq61Tc4mm2hi8f9/+CRCFQX0SXOfZ8253WAsK25JdhPy9yPiEfGHUhe01ay6Ilr+D4v85ZCv2hGM1mpDZ6elL2WgoUFfuZo5/28029fI3ZjStJjZrEq6uC3z1JElnC72TIWdGv85Td403JCUNkZah4aaR4QYhkLcnGil1EsamswzRs9UrP+OpmoKtwA+J6soE/1xisNJRsuK1gYr/zO6nDEqrahLfi1GJ1djFoVM5KnyP9NUuOwcU449v7zY+NYusysRscZk7f9MF+yFsv7hhcjgn7S6v0iZvVC3vO7zb4bV1onj+NWjfOlghUx7eKEC6Sxj4t/pSsoYO4KCcqFRUkrD70f6oVdfWmxSL2//cFhZFrmmUI/f/ehK16OBevnk/aM6UZ3V/0DWoYyyemMAOdXoVzR0J0a9F/1+aFL0Xnv7JnQWponvjf12KKZpmX6+y01v2kiyM79aV2Y1nZKsPIdHk9Z5N7nHryXLh/qvXMocKPWSz+8W6JLG3PoyMJN92azmRBKnfbanxH7LLtr5Dd2yHrJzZBLU8yibvwjp0xcURCh5j549S1FT5qf+n1It2i67hFlO6Wu6wl16/a6mL9p9PbLHLmN/GLIrBkIuvh5p1KvpzTpvqkto3LPvL90opdf9/TCMXIjLki1XSDD/9kvZK0QEl4cRS9Lrs4cRNVOfPL1QvsKA7ph5lBfOVzCp7acPg85n5u/IVhChgmfbVzdfVCM/WF5NILuua4NmoXUS7dR/wCs1o9Vv/dh1t0We47pTDUObWvpnZ4riVG3TJ88ciXUxzkTwS6s25DRv4lQb9/ZW50OYubDzL/9x4TfF8MPpAT7UfpN8kw/jow52siODRGb90aYd/H6mbWRDuxG05UqvjkgGAZnvkcEom/a8IQMW8tm2gkpm6vwcuZQit9a3qlZQKuP543laNqTrjrVI02NczaRSXyZC5pyY0S6Ppv3w7A6NXCi3N53Eixk+p0ggvi4YVkq88TD00A+7vN8SKzMYa4M0iK1R01blSAizicScCpdX+MkX7HFdZFrdt4hN9oOKTYgXO5BBZgyfvOOT0QTIq1IBZxRkKXEp0bZTQYlBFaVHowpWppWyfwvJxkWC/Vdd/JT98ER85Ioh/pjH1x0o6bqrEp76aHt+WU06I9FAzAlszWbwjwYadl4Hyz6s8QlyglX53VZRcGn3UX1N8243CtmsIiR1WsCKRa/D0vDANVRDEZhnZT1ote1QTiVqQA6bt7I67+d3YNG9KJZ3qjbkbx8F2D2I00Bs0aZV9nFBHBbARpS7gznJxFVkl0wbq2JBw+YQqbWTabpA4k53GOUpE3OPMODO+JRryEiQ+bvYLJG29TANsUy4uQop90DEfN4FZo2Hbbgn13JZc8cSrXiKOE5fkIIo3RJUiP6IyYYIG9lx07Vt2zBFKeOYoxwqDpJcZWVgGvSQTqo0TbPLMz7QB3NzwVI1CXt3A1QyGHUexKX5nVnqTlbHEbzO1xWUaXTxy4dEo3LG6Zthzmh8D93ajGDqrJA6oPLzJswfw44lm4PBoDF72Jg7PsC9zS5026S4zyK7sAQatq0TN4zPa7lfinFlsy5RDs0GBpZ3j08uK52vOG0nzZ2szNAjwblSipPT+TvRCS+GbQ2lQvSlUjh6XUTEQ3lDzeFcL2aMXRWO0RLBvmqAWmkSPb7qf+bXEj/pXaJC8mc0LCgT0t1LUtuip9xDsDUU2V8aNtDZCioCNoAAXe9moOl9r+YrQuvzSsIxjf7O0hTEDJ92nyd5ZKwkGwwWB1vNKlXcX2qQwrtFC99v6G0vag/+5i6EK+hbxrJbEWb3WoPK4szx3+xZcsMA+YoquicaHORhccRk2Eix3Au/xkvocjMdpQHCsxlgBLdIsku6YFkxDviTUUbvZCunbEsyIgjky/ZMw0zBnEECdg5CvicLQe9VlPq3Lo4CTuCMEEz1rjTIkdoPkFnvUTimh/T7eWsMaIB+R2mZJagoJXtZGNHvOMJfsoGKMI1vb1SYbehEeCEsemS1WDzW6yr2Mh9yLlCeEOi8tcRbs0ljAAmOpbpKKn6IeU1N/Z6Wkt1fObCwHo4CshaYtwo1oy8sHktYVPF8vvujj+kK0aNIQIkX9jXsJ0Nkd+PZB+tKn/D6RaWkWTc/IAzxW+IiiQJkF6H8ujlu6CTAfFFSzmvzg5K9Mwuxlm+w3WFTqAgEINLD0qCldMzapX1+ua0XYZyLHaIqWE53x9uOrmip00/0c3Yg48BiWm9fh0/dRzMSkcjh/1HxEK/dAR7y0StBu9Vu0s0bJ5otb1Mt5+3/9l5FDg7+zGiikfxuOTBebbf9r2RPlUDpE4EhBAzDnrZH0Zu5IYtWXy3ZtWxyQuwt2LMVaCR+qiItxo/xemglEW04/N0i8iovZ5N5xujVCasELX9A28ofeyMhFkfbyOgjw7gbJQqaTI9uZinXypSFt6AwYP5gSg/ys+Cxt9ydmgkPQAYabnD5JoOFtPHyTutXhDTN4BIE1T0f1HzFiB9h/qT05A5kOAITsov9x4um1Ekg2nM6XNZGyQheOOBt4ofu6nBo1aLP1QdH7HadHCwru1qAETEOjkWvJacP4g9fTQ+ZSvhDwaz2raHB8L0fmhcGoEA/DDMASnFVsLZQkyR3MAMZETuThaGQ5qkBuW2Otl03tj9Wl5BrG0UbgkD15fIqZ5C/m9qtdbqoYFUig7fWQ4J/jKqrsu7n160gCZMRVJ+Kd3kVLSo4TP1pbe3MvRQAzKYCTxe/WFjxzP4pGdwHT4niRhJzktg+r44tgmYGqHjjkrMZkQ4+YKQBXSKS3roNiluIKk25ieg+mMThaVqJ4g6UTkCsmQ0l+GG7bY+/+esgV5/XjFbDZ/3mEu4evhyLtGez0jWnEDzKoVJweNe3L7+XfVtZtmvlgguw/7Np2z2xo81Ryj0dxgiTG6tdaSTVJ0Sn8pWUG04QE5Sq2wYKpz7xIb54N4I6S8tYfnlRfuqQncLFbkCCBf6C6G5TB55MDOkqExarBeog72Dq3PdQmQwfc9W6c+ERNVtQKL56lGb9afTon+w5wwxHsVrMolad6hkFWW9itdbO5wQZTwR0NcPQ2opMb7pF0p4ipvUOjup88iQnEG+n1AGHNHXdRpJiMk6RwMa5TyfixVsrBAr817Bm4sivbhh2wD/8WqIKTrpusC50jI3W57Eb5MkRR4Bfe2ziuNz5dUUMuV2PG1EniButvRbSPouDPQ9H/eLhQa2QfU/EllzIj0QLWKxdErHuJPy0cLTALMvdt/SRmK0Z8noHJ8xWh3YtOu0xh0kx6lfzDXDIkhwcqJuE5M6jVaZ58FkfnCOlq1WAPfBP+FXCQia7pLUZatFszoKPPUPas6bzRE8YqT6wUHTbF80hW3IskpflGbU6F3LN9Tkky/kJOsI8PLbhQu6QBUUIUtotg7+tvYPCX9IPH7skoboognXHBxzxVBanbmnn7HTNQZDoBIRxHkd7ei4ycjjh7o1vOgYDmpnTXvvS4N8WWKO1rKrGUXHg5DMhFWCSuBjKOT35VxgFx1lOJyB9XdWkXIE/7zULK6UrcqNs5CABJJV4iwtpHp8THgONxSv5uuxwynPaXDo76gW4SC+BSfV1WR8S84AolF4xFk/9FL4aZryJPrOC6Nz2xhhib5X717FFJlp3m2cPRHH6SELdYV7TRncBliyWXTH2lInxTRatI/PjIWQRjjkfexWNYzmutuu+4p0zbGt0JBqHOIbvk2u+IalEX3enS+NY+yRV7ibd2m1FZ7gWL4MgqGvZBlPpqorutlNbtkENT7GzZPhJV2zxEfJBZQ+a8oKWSshtfBPSK4r1+0Yqi9Rr/JmczgrCoE1FZFlRlSTcEc0QDHXu+FkCSA2I5HcwI8qilS7kg+reE9ZvbQ7dx5AR0emaASerzkQEAo9Wi56LKUsrP8uAVMm5ECIIrcDuilpCrSJ4FjRBmfkwYxCrnNOE4KE/AqF5PRZVY4pzOIuuKSFONWN9KAAn1yi6INwDxLqaVWUy7ue60oLFiGud1/PcyKwqNANn5I6CSlIGg5iikV62Jjzfo2Jr9190+dFWBKTe/jtBRBtS9vKhfkaGZTOP89TPc1hWJn6kpdRs3a6gGQpTN4HjfuxhxthIkF5aEpMGKRbH2u5nxTu8S1/Z6PXLYVjOrgss4vx6s4fmOVNVgd86fk4ntX5zka4j275h1G8YVZKt7o3oG03F3vOwm0P0DsTCx7Vh3+5P1wcAQXN0WhthZ1vRPVr5RJvosBOL8J3uWFZA60zW2MXm2KEtina0Sfl4fIZO/QNdESLsb3QKcERVBhkUS6ZpoXg6tiNb0ZmIDUoGmIvnECgjB5IcdQpGBNft+OCBrts9Ptc8DYqusF7DxSpepabr4XiLUizz94lOuIVKs4G3e8WFDBN3xkYIcV+PNVB3O4LcRp9Dwf8aqpf5KWNbWHnYNGwGr92cXG/cFi6A471hYfRghjUQt+OCRP1TVegGj2fZYUogHDkiwKbasMeqAFbeAnn1PrQBnSditfKSpuVx7yLpCAKoSTvYQNX88TG9hO/Ko5fNd2N2Wci91Xo1On7y4dZZ1j1gv/kdXvBkA0ocBEOVVLeY9sMIu5WBbbr+2iEHwJg4q+HokX7yywgrNEC29ZfjbIICWTzx09D9I+9P7nVpPeQQkg1psLb4hiNUbe1AfFTUrPvM7241MIxEklWBXJovtLHfH5eLJV+Jd1WLHSH/bncFY+c8gVP7oeGH21VaOvcsJxZR24ej2fPQglCDHBLqwGZ1bOuhl1cHX0f4NucPFy3UBVRhuxGNiIkelQ/lj2U4UdKJ48FRBSFPwRzfeOimEidKvg1F3st+mIUnMgqynbYaxHvFb8pnNRsp7skwdQfC37o5bXrwsmxhl0o+YNqDivPeXW94yTioV9npvAm4cXEqOwriBENg5CHJEkOPFj/00zhb5CUEVU3+dJlKbLdtmFJC6EgxWyJmNoQtd2xN13XNdkQXDF2uECUCkA+QGwWbVvHTYW8k7m1y4+umlnEgY7QeP1UxtQC33GCzaVekwTQDII99mG1rmb2cY2LvJxnGdHBrn5RsZPLaYiFYJ1kflbvYYMSDIOKsBykm/DNwUgIuizsnTkkqwLZXRPi6sLUeFOLxlXJqbzqUPl1Cy6i1vGFcaWY73a686NMGd+JFFAYTmrsdOJ5BaE/wrgSqfqsliM1Krf4sSWSdPhmlluXsg7TydIstWz3CjUgX4PnKg3s0gqgQNVab0YcjXJRf592KKR64xVHRo7RTqhGK83feWyywIcsXiUMK/m5NmsF7nRS22IYJGiZ/vZ/i+b5X7pYSLfThTG4dgol2dbqoX69Sfc7IlRIhAxcMlgPayEDHwyBcig12sOp8kB+vCNfWxbLagz1P9VOnel19suK1O64ZLqeveh4/+nCCvVFvv+0qo+8YoOyZS11/agOt9mqPJq6xbsQuip+ub8BUe/L27WqgXc35ataEcfWdPrpf8UMTcX1uVrsmFLlsX6Hsl1v5dxrKMO4VkTrcpzllL6PnCK0X7SDvX2jeJoiEjk8H759RjQbb1PCMenk7BlmunxlVVDORffh8Y7Fat6m4zu9uRjsm+/Ga50bN4u3ixbIssywry7YeaVDtWv0hJ+FgXb+9qWszyZ/veZ4/taEY8lO/El9XUORjFiYYpX9wKboNBLuGpMzE1uFvPw1DNIILcdf8xc2r8zAElcZ3ULLYUN7vE95GSbv6EoK1EKLyH96TdWnLl29DgJD3aq7R9SoVvP9OLzmVI2X4Q51zH35XXAzBfOFVquGLl8tVODM8dT73kbcd/+1VwtPQLSijTldq9R7vi5bRV0lqfovUycvh9frqDgnK2J/e2txHCI78SYXiIQm/ONG4iFpaR4KfebboUMXv3rGRO0Ue/ToHvQ01UShVui2mopW59CtPA1aweKRfSYCFc/SdUgK8jn91G3gfkhl0/gTz7HsNPYASr/m2PucjIVszedhU//QHBUMumfAP8aoXN6zuxmsfu3Rnxvof0PZPRs6k+OkPMGaPD8+Hg7kwom6Z/s6gvoffuPSl3OIXQazVidI9QXkNcTH8X/86RyUdE5Jx9wpjG/herdVqm8zJZdz+pRk/DCVLTTYUNFbdXy+m5ty0arDz5H6L7h9Hx4qAJj7NiPMD7YI77shoaDrZ8593/NvIXcd7wcKRBEhLuU5csG5Nx1uUCikl1ydGO9ef5j+42f2Xw23NiHrayKqUjepIOz1eWmVkg5lAmmz4Hn28cfGfDDO0CgplEp0Uj7bODEqvKY3MnnqQzPxXWn0eOndIMlZ6TRMdO+e8/OM/UDiN/wMFPjG9jUPhd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6" name="AutoShape 8" descr="MEB Logo ve Amblem (Milli Eğitim Bakanlığı) meb.gov.tr image | Eğitim,  Alfabe çalışma sayfaları, Log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8" name="AutoShape 10" descr="MEB Logo ve Amblem (Milli Eğitim Bakanlığı) meb.gov.tr image | Eğitim,  Alfabe çalışma sayfaları, Logo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9" name="Picture 11" descr="C:\Users\Acer\Pictures\LOGO.jfif"/>
          <p:cNvPicPr>
            <a:picLocks noChangeAspect="1" noChangeArrowheads="1"/>
          </p:cNvPicPr>
          <p:nvPr/>
        </p:nvPicPr>
        <p:blipFill>
          <a:blip r:embed="rId2" cstate="print"/>
          <a:srcRect/>
          <a:stretch>
            <a:fillRect/>
          </a:stretch>
        </p:blipFill>
        <p:spPr bwMode="auto">
          <a:xfrm>
            <a:off x="2555776" y="2780928"/>
            <a:ext cx="4032448" cy="4032448"/>
          </a:xfrm>
          <a:prstGeom prst="rect">
            <a:avLst/>
          </a:prstGeom>
          <a:noFill/>
        </p:spPr>
      </p:pic>
      <p:sp>
        <p:nvSpPr>
          <p:cNvPr id="11" name="10 Metin kutusu"/>
          <p:cNvSpPr txBox="1"/>
          <p:nvPr/>
        </p:nvSpPr>
        <p:spPr>
          <a:xfrm>
            <a:off x="6300192" y="6093296"/>
            <a:ext cx="2103653" cy="369332"/>
          </a:xfrm>
          <a:prstGeom prst="rect">
            <a:avLst/>
          </a:prstGeom>
          <a:noFill/>
        </p:spPr>
        <p:txBody>
          <a:bodyPr wrap="none" rtlCol="0">
            <a:spAutoFit/>
          </a:bodyPr>
          <a:lstStyle/>
          <a:p>
            <a:r>
              <a:rPr lang="tr-TR" smtClean="0"/>
              <a:t>PARA İLE SATILMAZ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5 Temmuz Şiirleri-30 Farklı Şiir-Kısa-Uzun-1,2,3,4 Kıtalık"/>
          <p:cNvPicPr>
            <a:picLocks noChangeAspect="1" noChangeArrowheads="1"/>
          </p:cNvPicPr>
          <p:nvPr/>
        </p:nvPicPr>
        <p:blipFill>
          <a:blip r:embed="rId2" cstate="print"/>
          <a:srcRect/>
          <a:stretch>
            <a:fillRect/>
          </a:stretch>
        </p:blipFill>
        <p:spPr bwMode="auto">
          <a:xfrm>
            <a:off x="0" y="764704"/>
            <a:ext cx="8856984" cy="500419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Temmuz Şiirleri-30 Farklı Şiir-Kısa-Uzun-1,2,3,4 Kıtalık"/>
          <p:cNvPicPr>
            <a:picLocks noChangeAspect="1" noChangeArrowheads="1"/>
          </p:cNvPicPr>
          <p:nvPr/>
        </p:nvPicPr>
        <p:blipFill>
          <a:blip r:embed="rId2" cstate="print"/>
          <a:srcRect/>
          <a:stretch>
            <a:fillRect/>
          </a:stretch>
        </p:blipFill>
        <p:spPr bwMode="auto">
          <a:xfrm>
            <a:off x="395536" y="620688"/>
            <a:ext cx="8485176" cy="5616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15 Temmuz Demokrasi Marşı Sözleri | Şarkı Sözleri, Şarkı Söz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15 Temmuz Demokrasi Marşı Sözleri | Şarkı Sözleri, Şarkı Sözü"/>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8" name="Picture 2" descr="15 Temmuz zaferini kutladılar | Stk360.com Sivil Toplum Kuruluşu Haberleri,  haber, haberler"/>
          <p:cNvPicPr>
            <a:picLocks noChangeAspect="1" noChangeArrowheads="1"/>
          </p:cNvPicPr>
          <p:nvPr/>
        </p:nvPicPr>
        <p:blipFill>
          <a:blip r:embed="rId2" cstate="print"/>
          <a:srcRect/>
          <a:stretch>
            <a:fillRect/>
          </a:stretch>
        </p:blipFill>
        <p:spPr bwMode="auto">
          <a:xfrm>
            <a:off x="539552" y="332656"/>
            <a:ext cx="8352928" cy="590465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2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268760"/>
            <a:ext cx="8568952" cy="5256584"/>
          </a:xfrm>
        </p:spPr>
        <p:txBody>
          <a:bodyPr>
            <a:normAutofit fontScale="92500" lnSpcReduction="10000"/>
          </a:bodyPr>
          <a:lstStyle/>
          <a:p>
            <a:pPr fontAlgn="base">
              <a:buNone/>
            </a:pPr>
            <a:r>
              <a:rPr lang="tr-TR" b="1" smtClean="0"/>
              <a:t>			ÖMER HALİSDEMİR KİMDİR?</a:t>
            </a:r>
            <a:endParaRPr lang="tr-TR" smtClean="0"/>
          </a:p>
          <a:p>
            <a:pPr marL="0" lvl="0" indent="0" algn="just">
              <a:buNone/>
            </a:pPr>
            <a:r>
              <a:rPr lang="tr-TR" smtClean="0"/>
              <a:t>	</a:t>
            </a:r>
            <a:r>
              <a:rPr lang="tr-TR" sz="2400" smtClean="0">
                <a:solidFill>
                  <a:srgbClr val="222222"/>
                </a:solidFill>
                <a:latin typeface="Arial" panose="020B0604020202020204" pitchFamily="34" charset="0"/>
                <a:ea typeface="Times New Roman" panose="02020603050405020304" pitchFamily="18" charset="0"/>
              </a:rPr>
              <a:t>15 </a:t>
            </a:r>
            <a:r>
              <a:rPr lang="tr-TR" sz="2400">
                <a:solidFill>
                  <a:srgbClr val="222222"/>
                </a:solidFill>
                <a:latin typeface="Arial" panose="020B0604020202020204" pitchFamily="34" charset="0"/>
                <a:ea typeface="Times New Roman" panose="02020603050405020304" pitchFamily="18" charset="0"/>
              </a:rPr>
              <a:t>Temmuz’da kahramanca bir mücadele veren </a:t>
            </a:r>
            <a:r>
              <a:rPr lang="tr-TR" sz="2400" b="1">
                <a:solidFill>
                  <a:srgbClr val="222222"/>
                </a:solidFill>
                <a:latin typeface="Arial" panose="020B0604020202020204" pitchFamily="34" charset="0"/>
                <a:ea typeface="Times New Roman" panose="02020603050405020304" pitchFamily="18" charset="0"/>
              </a:rPr>
              <a:t>Ömer Halisdemir rütbesi</a:t>
            </a:r>
            <a:r>
              <a:rPr lang="tr-TR" sz="2400">
                <a:solidFill>
                  <a:srgbClr val="222222"/>
                </a:solidFill>
                <a:latin typeface="Arial" panose="020B0604020202020204" pitchFamily="34" charset="0"/>
                <a:ea typeface="Times New Roman" panose="02020603050405020304" pitchFamily="18" charset="0"/>
              </a:rPr>
              <a:t> astsubaydı. Şehit Astsubay Ömer Halisdemir canı pahasına, darbe girişimine kalkışan Tuğgeneral Semih Terzi’yi öldürecek kurşunu ateşlemiş ve gecenin seyrini tamamen değiştirmişti. Kahraman şehit </a:t>
            </a:r>
            <a:r>
              <a:rPr lang="tr-TR" sz="2400" b="1">
                <a:solidFill>
                  <a:srgbClr val="222222"/>
                </a:solidFill>
                <a:latin typeface="Arial" panose="020B0604020202020204" pitchFamily="34" charset="0"/>
                <a:ea typeface="Times New Roman" panose="02020603050405020304" pitchFamily="18" charset="0"/>
              </a:rPr>
              <a:t>Ömer Halisdemir nereli</a:t>
            </a:r>
            <a:r>
              <a:rPr lang="tr-TR" sz="2400">
                <a:solidFill>
                  <a:srgbClr val="222222"/>
                </a:solidFill>
                <a:latin typeface="Arial" panose="020B0604020202020204" pitchFamily="34" charset="0"/>
                <a:ea typeface="Times New Roman" panose="02020603050405020304" pitchFamily="18" charset="0"/>
              </a:rPr>
              <a:t> olduğu da merak ediliyor. Halisdemir, 1974 yılında Niğde’nin Bor ilçesinde doğdu. Yedi çocuklu bir ailenin evladı olan Halisdemir’in Hatice Halisdemir ile evlendikten sonra Doğan Ertuğrul ve Elifnur adında iki çocuğu dünyaya geldi.</a:t>
            </a:r>
            <a:endParaRPr lang="tr-TR" sz="2000">
              <a:solidFill>
                <a:prstClr val="black"/>
              </a:solidFill>
              <a:latin typeface="Times New Roman" panose="02020603050405020304" pitchFamily="18" charset="0"/>
              <a:ea typeface="Times New Roman" panose="02020603050405020304" pitchFamily="18" charset="0"/>
            </a:endParaRPr>
          </a:p>
          <a:p>
            <a:pPr marL="0" lvl="0" indent="0" algn="just">
              <a:buNone/>
            </a:pPr>
            <a:r>
              <a:rPr lang="tr-TR" sz="2400">
                <a:solidFill>
                  <a:srgbClr val="222222"/>
                </a:solidFill>
                <a:latin typeface="Arial" panose="020B0604020202020204" pitchFamily="34" charset="0"/>
                <a:ea typeface="Calibri" panose="020F0502020204030204" pitchFamily="34" charset="0"/>
              </a:rPr>
              <a:t>	1999 senesinde Piyade Astsubay olarak Türk Silahlı Kuvvetleri’ne katılan Halisdemir, Türkiye sınırları içinde ve dışında çeşitli görevler yaptı. 15 Temmuz’da darbe girişiminin yaşandığı gece ise ortaya koyduğu kahramanca mücadele ile unutulmayacak şehitlerimiz arasına girdi.</a:t>
            </a:r>
            <a:endParaRPr lang="tr-TR" sz="2700">
              <a:solidFill>
                <a:prstClr val="black"/>
              </a:solidFill>
            </a:endParaRPr>
          </a:p>
          <a:p>
            <a:pPr>
              <a:buNone/>
            </a:pPr>
            <a:endParaRPr lang="tr-TR"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
            </a:r>
            <a:br>
              <a:rPr lang="tr-TR" smtClean="0"/>
            </a:br>
            <a:r>
              <a:rPr lang="tr-TR" smtClean="0"/>
              <a:t/>
            </a:r>
            <a:br>
              <a:rPr lang="tr-TR" smtClean="0"/>
            </a:br>
            <a:r>
              <a:rPr lang="tr-TR" smtClean="0"/>
              <a:t/>
            </a:r>
            <a:br>
              <a:rPr lang="tr-TR" smtClean="0"/>
            </a:br>
            <a:endParaRPr lang="tr-TR"/>
          </a:p>
        </p:txBody>
      </p:sp>
      <p:graphicFrame>
        <p:nvGraphicFramePr>
          <p:cNvPr id="7" name="6 Tablo"/>
          <p:cNvGraphicFramePr>
            <a:graphicFrameLocks noGrp="1"/>
          </p:cNvGraphicFramePr>
          <p:nvPr/>
        </p:nvGraphicFramePr>
        <p:xfrm>
          <a:off x="1259637" y="476663"/>
          <a:ext cx="6768746" cy="5760648"/>
        </p:xfrm>
        <a:graphic>
          <a:graphicData uri="http://schemas.openxmlformats.org/drawingml/2006/table">
            <a:tbl>
              <a:tblPr/>
              <a:tblGrid>
                <a:gridCol w="507932">
                  <a:extLst>
                    <a:ext uri="{9D8B030D-6E8A-4147-A177-3AD203B41FA5}">
                      <a16:colId xmlns:a16="http://schemas.microsoft.com/office/drawing/2014/main" val="20000"/>
                    </a:ext>
                  </a:extLst>
                </a:gridCol>
                <a:gridCol w="447201">
                  <a:extLst>
                    <a:ext uri="{9D8B030D-6E8A-4147-A177-3AD203B41FA5}">
                      <a16:colId xmlns:a16="http://schemas.microsoft.com/office/drawing/2014/main" val="20001"/>
                    </a:ext>
                  </a:extLst>
                </a:gridCol>
                <a:gridCol w="447201">
                  <a:extLst>
                    <a:ext uri="{9D8B030D-6E8A-4147-A177-3AD203B41FA5}">
                      <a16:colId xmlns:a16="http://schemas.microsoft.com/office/drawing/2014/main" val="20002"/>
                    </a:ext>
                  </a:extLst>
                </a:gridCol>
                <a:gridCol w="447201">
                  <a:extLst>
                    <a:ext uri="{9D8B030D-6E8A-4147-A177-3AD203B41FA5}">
                      <a16:colId xmlns:a16="http://schemas.microsoft.com/office/drawing/2014/main" val="20003"/>
                    </a:ext>
                  </a:extLst>
                </a:gridCol>
                <a:gridCol w="447201">
                  <a:extLst>
                    <a:ext uri="{9D8B030D-6E8A-4147-A177-3AD203B41FA5}">
                      <a16:colId xmlns:a16="http://schemas.microsoft.com/office/drawing/2014/main" val="20004"/>
                    </a:ext>
                  </a:extLst>
                </a:gridCol>
                <a:gridCol w="447201">
                  <a:extLst>
                    <a:ext uri="{9D8B030D-6E8A-4147-A177-3AD203B41FA5}">
                      <a16:colId xmlns:a16="http://schemas.microsoft.com/office/drawing/2014/main" val="20005"/>
                    </a:ext>
                  </a:extLst>
                </a:gridCol>
                <a:gridCol w="447201">
                  <a:extLst>
                    <a:ext uri="{9D8B030D-6E8A-4147-A177-3AD203B41FA5}">
                      <a16:colId xmlns:a16="http://schemas.microsoft.com/office/drawing/2014/main" val="20006"/>
                    </a:ext>
                  </a:extLst>
                </a:gridCol>
                <a:gridCol w="447201">
                  <a:extLst>
                    <a:ext uri="{9D8B030D-6E8A-4147-A177-3AD203B41FA5}">
                      <a16:colId xmlns:a16="http://schemas.microsoft.com/office/drawing/2014/main" val="20007"/>
                    </a:ext>
                  </a:extLst>
                </a:gridCol>
                <a:gridCol w="447201">
                  <a:extLst>
                    <a:ext uri="{9D8B030D-6E8A-4147-A177-3AD203B41FA5}">
                      <a16:colId xmlns:a16="http://schemas.microsoft.com/office/drawing/2014/main" val="20008"/>
                    </a:ext>
                  </a:extLst>
                </a:gridCol>
                <a:gridCol w="447201">
                  <a:extLst>
                    <a:ext uri="{9D8B030D-6E8A-4147-A177-3AD203B41FA5}">
                      <a16:colId xmlns:a16="http://schemas.microsoft.com/office/drawing/2014/main" val="20009"/>
                    </a:ext>
                  </a:extLst>
                </a:gridCol>
                <a:gridCol w="447201">
                  <a:extLst>
                    <a:ext uri="{9D8B030D-6E8A-4147-A177-3AD203B41FA5}">
                      <a16:colId xmlns:a16="http://schemas.microsoft.com/office/drawing/2014/main" val="20010"/>
                    </a:ext>
                  </a:extLst>
                </a:gridCol>
                <a:gridCol w="447201">
                  <a:extLst>
                    <a:ext uri="{9D8B030D-6E8A-4147-A177-3AD203B41FA5}">
                      <a16:colId xmlns:a16="http://schemas.microsoft.com/office/drawing/2014/main" val="20011"/>
                    </a:ext>
                  </a:extLst>
                </a:gridCol>
                <a:gridCol w="447201">
                  <a:extLst>
                    <a:ext uri="{9D8B030D-6E8A-4147-A177-3AD203B41FA5}">
                      <a16:colId xmlns:a16="http://schemas.microsoft.com/office/drawing/2014/main" val="20012"/>
                    </a:ext>
                  </a:extLst>
                </a:gridCol>
                <a:gridCol w="447201">
                  <a:extLst>
                    <a:ext uri="{9D8B030D-6E8A-4147-A177-3AD203B41FA5}">
                      <a16:colId xmlns:a16="http://schemas.microsoft.com/office/drawing/2014/main" val="20013"/>
                    </a:ext>
                  </a:extLst>
                </a:gridCol>
                <a:gridCol w="447201">
                  <a:extLst>
                    <a:ext uri="{9D8B030D-6E8A-4147-A177-3AD203B41FA5}">
                      <a16:colId xmlns:a16="http://schemas.microsoft.com/office/drawing/2014/main" val="20014"/>
                    </a:ext>
                  </a:extLst>
                </a:gridCol>
              </a:tblGrid>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8919">
                <a:tc>
                  <a:txBody>
                    <a:bodyPr/>
                    <a:lstStyle/>
                    <a:p>
                      <a:pPr algn="r" fontAlgn="b"/>
                      <a:r>
                        <a:rPr lang="tr-TR" sz="1100" b="0" i="0" u="none" strike="noStrike">
                          <a:solidFill>
                            <a:srgbClr val="FF0000"/>
                          </a:solidFill>
                          <a:latin typeface="Calibri"/>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76863">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FFFFFF"/>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FFFF"/>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358919">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FFFFFF"/>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BULMACA </a:t>
            </a:r>
            <a:endParaRPr lang="tr-TR"/>
          </a:p>
        </p:txBody>
      </p:sp>
      <p:sp>
        <p:nvSpPr>
          <p:cNvPr id="3" name="2 İçerik Yer Tutucusu"/>
          <p:cNvSpPr>
            <a:spLocks noGrp="1"/>
          </p:cNvSpPr>
          <p:nvPr>
            <p:ph idx="1"/>
          </p:nvPr>
        </p:nvSpPr>
        <p:spPr>
          <a:xfrm>
            <a:off x="457200" y="1412776"/>
            <a:ext cx="8229600" cy="5184576"/>
          </a:xfrm>
        </p:spPr>
        <p:txBody>
          <a:bodyPr>
            <a:normAutofit fontScale="62500" lnSpcReduction="20000"/>
          </a:bodyPr>
          <a:lstStyle/>
          <a:p>
            <a:pPr algn="just">
              <a:buNone/>
            </a:pPr>
            <a:r>
              <a:rPr lang="tr-TR" smtClean="0"/>
              <a:t>1.Bir arada olma, birleşme, bütün oluşturma durumu, bütünlük.</a:t>
            </a:r>
          </a:p>
          <a:p>
            <a:pPr algn="just">
              <a:buNone/>
            </a:pPr>
            <a:r>
              <a:rPr lang="tr-TR" smtClean="0"/>
              <a:t>2. Kutsal bir ülkü ve inanç, özellikle yurt için savaşırken ölen kimse.</a:t>
            </a:r>
          </a:p>
          <a:p>
            <a:pPr algn="just">
              <a:buNone/>
            </a:pPr>
            <a:r>
              <a:rPr lang="tr-TR" smtClean="0"/>
              <a:t>3. Bir ülke ve ulusun, onun tüzelkişiliği olan devletin yasama, yürütme, yargılama vb. yetkilerinin tümü.</a:t>
            </a:r>
          </a:p>
          <a:p>
            <a:pPr algn="just">
              <a:buNone/>
            </a:pPr>
            <a:r>
              <a:rPr lang="tr-TR" smtClean="0"/>
              <a:t>4. Siyasal denetimin doğrudan doğruya halkın ya da düzenli aralıklarla halkın özgürce seçtiği temsilcilerin elinde bulunduğu, toplumsal ve ekonomik durumu ne olursa olsun tüm yurttaşların eşit sayıldığı yönetim biçimi.</a:t>
            </a:r>
          </a:p>
          <a:p>
            <a:pPr algn="just">
              <a:buNone/>
            </a:pPr>
            <a:r>
              <a:rPr lang="tr-TR" smtClean="0"/>
              <a:t>5. Ulus</a:t>
            </a:r>
          </a:p>
          <a:p>
            <a:pPr algn="just">
              <a:buNone/>
            </a:pPr>
            <a:r>
              <a:rPr lang="tr-TR" smtClean="0"/>
              <a:t>6.Yaz mevsiminin bir ayı</a:t>
            </a:r>
          </a:p>
          <a:p>
            <a:pPr algn="just">
              <a:buNone/>
            </a:pPr>
            <a:r>
              <a:rPr lang="tr-TR" smtClean="0"/>
              <a:t>7.  Bir ülkede baskı kurarak, zor kullanarak veya demokratik yollardan yararlanarak hükûmeti istifa ettirme veya rejimi değiştirecek biçimde yönetimi devirme işi.</a:t>
            </a:r>
          </a:p>
          <a:p>
            <a:pPr algn="just">
              <a:buNone/>
            </a:pPr>
            <a:r>
              <a:rPr lang="tr-TR" smtClean="0"/>
              <a:t>8. Yurt</a:t>
            </a:r>
          </a:p>
          <a:p>
            <a:pPr algn="just">
              <a:buNone/>
            </a:pPr>
            <a:r>
              <a:rPr lang="tr-TR" smtClean="0"/>
              <a:t>9. Savaştan sağ olarak dönen kimse</a:t>
            </a:r>
          </a:p>
          <a:p>
            <a:pPr algn="just">
              <a:buNone/>
            </a:pPr>
            <a:r>
              <a:rPr lang="tr-TR" smtClean="0"/>
              <a:t>10. tarihöncesinin tanrıları, tanrıçaları, yarı tanrıları ve yiğitleriyle ilgili olağanüstü olayları öyküleyici bir yöntemle ve koşuk olarak anlatan en eski bir yazınsal tür.</a:t>
            </a:r>
          </a:p>
          <a:p>
            <a:pPr>
              <a:buNone/>
            </a:pP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Bulmaca cevap anahtarı </a:t>
            </a:r>
            <a:endParaRPr lang="tr-TR"/>
          </a:p>
        </p:txBody>
      </p:sp>
      <p:graphicFrame>
        <p:nvGraphicFramePr>
          <p:cNvPr id="4" name="3 Tablo"/>
          <p:cNvGraphicFramePr>
            <a:graphicFrameLocks noGrp="1"/>
          </p:cNvGraphicFramePr>
          <p:nvPr/>
        </p:nvGraphicFramePr>
        <p:xfrm>
          <a:off x="1187620" y="1484783"/>
          <a:ext cx="6840762" cy="4824534"/>
        </p:xfrm>
        <a:graphic>
          <a:graphicData uri="http://schemas.openxmlformats.org/drawingml/2006/table">
            <a:tbl>
              <a:tblPr/>
              <a:tblGrid>
                <a:gridCol w="513336">
                  <a:extLst>
                    <a:ext uri="{9D8B030D-6E8A-4147-A177-3AD203B41FA5}">
                      <a16:colId xmlns:a16="http://schemas.microsoft.com/office/drawing/2014/main" val="20000"/>
                    </a:ext>
                  </a:extLst>
                </a:gridCol>
                <a:gridCol w="451959">
                  <a:extLst>
                    <a:ext uri="{9D8B030D-6E8A-4147-A177-3AD203B41FA5}">
                      <a16:colId xmlns:a16="http://schemas.microsoft.com/office/drawing/2014/main" val="20001"/>
                    </a:ext>
                  </a:extLst>
                </a:gridCol>
                <a:gridCol w="451959">
                  <a:extLst>
                    <a:ext uri="{9D8B030D-6E8A-4147-A177-3AD203B41FA5}">
                      <a16:colId xmlns:a16="http://schemas.microsoft.com/office/drawing/2014/main" val="20002"/>
                    </a:ext>
                  </a:extLst>
                </a:gridCol>
                <a:gridCol w="451959">
                  <a:extLst>
                    <a:ext uri="{9D8B030D-6E8A-4147-A177-3AD203B41FA5}">
                      <a16:colId xmlns:a16="http://schemas.microsoft.com/office/drawing/2014/main" val="20003"/>
                    </a:ext>
                  </a:extLst>
                </a:gridCol>
                <a:gridCol w="451959">
                  <a:extLst>
                    <a:ext uri="{9D8B030D-6E8A-4147-A177-3AD203B41FA5}">
                      <a16:colId xmlns:a16="http://schemas.microsoft.com/office/drawing/2014/main" val="20004"/>
                    </a:ext>
                  </a:extLst>
                </a:gridCol>
                <a:gridCol w="451959">
                  <a:extLst>
                    <a:ext uri="{9D8B030D-6E8A-4147-A177-3AD203B41FA5}">
                      <a16:colId xmlns:a16="http://schemas.microsoft.com/office/drawing/2014/main" val="20005"/>
                    </a:ext>
                  </a:extLst>
                </a:gridCol>
                <a:gridCol w="451959">
                  <a:extLst>
                    <a:ext uri="{9D8B030D-6E8A-4147-A177-3AD203B41FA5}">
                      <a16:colId xmlns:a16="http://schemas.microsoft.com/office/drawing/2014/main" val="20006"/>
                    </a:ext>
                  </a:extLst>
                </a:gridCol>
                <a:gridCol w="451959">
                  <a:extLst>
                    <a:ext uri="{9D8B030D-6E8A-4147-A177-3AD203B41FA5}">
                      <a16:colId xmlns:a16="http://schemas.microsoft.com/office/drawing/2014/main" val="20007"/>
                    </a:ext>
                  </a:extLst>
                </a:gridCol>
                <a:gridCol w="451959">
                  <a:extLst>
                    <a:ext uri="{9D8B030D-6E8A-4147-A177-3AD203B41FA5}">
                      <a16:colId xmlns:a16="http://schemas.microsoft.com/office/drawing/2014/main" val="20008"/>
                    </a:ext>
                  </a:extLst>
                </a:gridCol>
                <a:gridCol w="451959">
                  <a:extLst>
                    <a:ext uri="{9D8B030D-6E8A-4147-A177-3AD203B41FA5}">
                      <a16:colId xmlns:a16="http://schemas.microsoft.com/office/drawing/2014/main" val="20009"/>
                    </a:ext>
                  </a:extLst>
                </a:gridCol>
                <a:gridCol w="451959">
                  <a:extLst>
                    <a:ext uri="{9D8B030D-6E8A-4147-A177-3AD203B41FA5}">
                      <a16:colId xmlns:a16="http://schemas.microsoft.com/office/drawing/2014/main" val="20010"/>
                    </a:ext>
                  </a:extLst>
                </a:gridCol>
                <a:gridCol w="451959">
                  <a:extLst>
                    <a:ext uri="{9D8B030D-6E8A-4147-A177-3AD203B41FA5}">
                      <a16:colId xmlns:a16="http://schemas.microsoft.com/office/drawing/2014/main" val="20011"/>
                    </a:ext>
                  </a:extLst>
                </a:gridCol>
                <a:gridCol w="451959">
                  <a:extLst>
                    <a:ext uri="{9D8B030D-6E8A-4147-A177-3AD203B41FA5}">
                      <a16:colId xmlns:a16="http://schemas.microsoft.com/office/drawing/2014/main" val="20012"/>
                    </a:ext>
                  </a:extLst>
                </a:gridCol>
                <a:gridCol w="451959">
                  <a:extLst>
                    <a:ext uri="{9D8B030D-6E8A-4147-A177-3AD203B41FA5}">
                      <a16:colId xmlns:a16="http://schemas.microsoft.com/office/drawing/2014/main" val="20013"/>
                    </a:ext>
                  </a:extLst>
                </a:gridCol>
                <a:gridCol w="451959">
                  <a:extLst>
                    <a:ext uri="{9D8B030D-6E8A-4147-A177-3AD203B41FA5}">
                      <a16:colId xmlns:a16="http://schemas.microsoft.com/office/drawing/2014/main" val="20014"/>
                    </a:ext>
                  </a:extLst>
                </a:gridCol>
              </a:tblGrid>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1"/>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FF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594">
                <a:tc>
                  <a:txBody>
                    <a:bodyPr/>
                    <a:lstStyle/>
                    <a:p>
                      <a:pPr algn="r" fontAlgn="b"/>
                      <a:r>
                        <a:rPr lang="tr-TR" sz="1100" b="0" i="0" u="none" strike="noStrike">
                          <a:solidFill>
                            <a:srgbClr val="FF0000"/>
                          </a:solidFill>
                          <a:latin typeface="Calibri"/>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1562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7"/>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9"/>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0"/>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tr-TR" sz="1100" b="0" i="0" u="none" strike="noStrike">
                          <a:solidFill>
                            <a:srgbClr val="FF0000"/>
                          </a:solidFill>
                          <a:latin typeface="Calibri"/>
                        </a:rPr>
                        <a:t>7</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tr-TR" sz="1100" b="0" i="0" u="none" strike="noStrike">
                          <a:solidFill>
                            <a:srgbClr val="000000"/>
                          </a:solidFill>
                          <a:latin typeface="Calibri"/>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1"/>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2"/>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3"/>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4"/>
                  </a:ext>
                </a:extLst>
              </a:tr>
              <a:tr h="300594">
                <a:tc>
                  <a:txBody>
                    <a:bodyPr/>
                    <a:lstStyle/>
                    <a:p>
                      <a:pPr algn="l" fontAlgn="b"/>
                      <a:endParaRPr lang="tr-TR"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0" i="0" u="none" strike="noStrike">
                          <a:solidFill>
                            <a:srgbClr val="000000"/>
                          </a:solidFill>
                          <a:latin typeface="Calibri"/>
                        </a:rPr>
                        <a:t>Z</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ctr" fontAlgn="ctr"/>
                      <a:endParaRPr lang="tr-TR" sz="1100" b="0" i="0" u="none" strike="noStrike">
                        <a:solidFill>
                          <a:srgbClr val="000000"/>
                        </a:solidFill>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1000" t="-4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İÇİNDEKİLER</a:t>
            </a:r>
            <a:endParaRPr lang="tr-TR"/>
          </a:p>
        </p:txBody>
      </p:sp>
      <p:sp>
        <p:nvSpPr>
          <p:cNvPr id="3" name="2 İçerik Yer Tutucusu"/>
          <p:cNvSpPr>
            <a:spLocks noGrp="1"/>
          </p:cNvSpPr>
          <p:nvPr>
            <p:ph idx="1"/>
          </p:nvPr>
        </p:nvSpPr>
        <p:spPr>
          <a:xfrm>
            <a:off x="3347864" y="1988840"/>
            <a:ext cx="2736304" cy="3312368"/>
          </a:xfrm>
        </p:spPr>
        <p:txBody>
          <a:bodyPr/>
          <a:lstStyle/>
          <a:p>
            <a:r>
              <a:rPr lang="tr-TR" smtClean="0"/>
              <a:t>Röportaj</a:t>
            </a:r>
          </a:p>
          <a:p>
            <a:r>
              <a:rPr lang="tr-TR" smtClean="0"/>
              <a:t>Deneme</a:t>
            </a:r>
          </a:p>
          <a:p>
            <a:r>
              <a:rPr lang="tr-TR" smtClean="0"/>
              <a:t>Şiir</a:t>
            </a:r>
          </a:p>
          <a:p>
            <a:r>
              <a:rPr lang="tr-TR" smtClean="0"/>
              <a:t>Biyografi</a:t>
            </a:r>
          </a:p>
          <a:p>
            <a:r>
              <a:rPr lang="tr-TR" smtClean="0"/>
              <a:t>Bulmaca </a:t>
            </a:r>
          </a:p>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RÖPORTAJ</a:t>
            </a:r>
            <a:endParaRPr lang="tr-TR"/>
          </a:p>
        </p:txBody>
      </p:sp>
      <p:sp>
        <p:nvSpPr>
          <p:cNvPr id="3" name="2 İçerik Yer Tutucusu"/>
          <p:cNvSpPr>
            <a:spLocks noGrp="1"/>
          </p:cNvSpPr>
          <p:nvPr>
            <p:ph idx="1"/>
          </p:nvPr>
        </p:nvSpPr>
        <p:spPr/>
        <p:txBody>
          <a:bodyPr>
            <a:normAutofit fontScale="62500" lnSpcReduction="20000"/>
          </a:bodyPr>
          <a:lstStyle/>
          <a:p>
            <a:pPr>
              <a:buNone/>
            </a:pPr>
            <a:r>
              <a:rPr lang="tr-TR" smtClean="0"/>
              <a:t>             15  TEMMUZ DEMOKRASİ VE MİLLİ BİRLİK GÜNÜ RÖPORTAJ METNİ</a:t>
            </a:r>
          </a:p>
          <a:p>
            <a:pPr algn="just">
              <a:buNone/>
            </a:pPr>
            <a:r>
              <a:rPr lang="tr-TR" smtClean="0"/>
              <a:t>           Okul  müdürümüz  Ersin Doğan  ve </a:t>
            </a:r>
            <a:r>
              <a:rPr lang="tr-TR" smtClean="0"/>
              <a:t>7/A </a:t>
            </a:r>
            <a:r>
              <a:rPr lang="tr-TR" smtClean="0"/>
              <a:t>sınıfı  öğrencilerinden </a:t>
            </a:r>
            <a:r>
              <a:rPr lang="tr-TR" smtClean="0"/>
              <a:t>Erva Damla SARIGÜL VE </a:t>
            </a:r>
            <a:r>
              <a:rPr lang="tr-TR" smtClean="0"/>
              <a:t>Feyzanur </a:t>
            </a:r>
            <a:r>
              <a:rPr lang="tr-TR"/>
              <a:t>YILDIRIM</a:t>
            </a:r>
            <a:r>
              <a:rPr lang="tr-TR" smtClean="0"/>
              <a:t>   </a:t>
            </a:r>
            <a:r>
              <a:rPr lang="tr-TR" smtClean="0"/>
              <a:t>15 Temmuz ile alakalı röportaj yaptılar . Sayın Okul Müdürümüz Ersin Doğan ve öğrencilerimize teşekkür ederiz. Sizlerin de  okuması bizleri mutlu eder .</a:t>
            </a:r>
          </a:p>
          <a:p>
            <a:pPr algn="just">
              <a:buNone/>
            </a:pPr>
            <a:r>
              <a:rPr lang="tr-TR" smtClean="0"/>
              <a:t> </a:t>
            </a:r>
          </a:p>
          <a:p>
            <a:pPr algn="just">
              <a:buNone/>
            </a:pPr>
            <a:r>
              <a:rPr lang="tr-TR" smtClean="0"/>
              <a:t>Öğrenci 1:  </a:t>
            </a:r>
          </a:p>
          <a:p>
            <a:pPr algn="just">
              <a:buNone/>
            </a:pPr>
            <a:r>
              <a:rPr lang="tr-TR" smtClean="0"/>
              <a:t>     Öğretmenim   öncelikle   röportaj  teklifimizi kabul ettiğiniz için teşekkür ederiz . İlk önce bize kendinizi   tanıtır mısınız?</a:t>
            </a:r>
          </a:p>
          <a:p>
            <a:pPr algn="just">
              <a:buNone/>
            </a:pPr>
            <a:r>
              <a:rPr lang="tr-TR" smtClean="0"/>
              <a:t>Ersin Doğan:</a:t>
            </a:r>
          </a:p>
          <a:p>
            <a:pPr algn="just">
              <a:buNone/>
            </a:pPr>
            <a:r>
              <a:rPr lang="tr-TR" smtClean="0"/>
              <a:t>     Ben Ersin Doğan. Gürgenpınarı İlkokul ve Ortaokul Müdürü . Öğretmenlik mesleğin de </a:t>
            </a:r>
            <a:r>
              <a:rPr lang="tr-TR" smtClean="0"/>
              <a:t>18. </a:t>
            </a:r>
            <a:r>
              <a:rPr lang="tr-TR" smtClean="0"/>
              <a:t>yılımı </a:t>
            </a:r>
            <a:r>
              <a:rPr lang="tr-TR" smtClean="0"/>
              <a:t>çalışmaktayım. 9 </a:t>
            </a:r>
            <a:r>
              <a:rPr lang="tr-TR" smtClean="0"/>
              <a:t>yıldır okul  müdürü olarak görev yapıyorum .</a:t>
            </a:r>
          </a:p>
          <a:p>
            <a:pPr>
              <a:buNone/>
            </a:pPr>
            <a:r>
              <a:rPr lang="tr-TR"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548680"/>
            <a:ext cx="8229600" cy="5400600"/>
          </a:xfrm>
        </p:spPr>
        <p:txBody>
          <a:bodyPr>
            <a:normAutofit fontScale="85000" lnSpcReduction="20000"/>
          </a:bodyPr>
          <a:lstStyle/>
          <a:p>
            <a:pPr algn="just">
              <a:buNone/>
            </a:pPr>
            <a:r>
              <a:rPr lang="tr-TR" smtClean="0"/>
              <a:t>Öğrenci 2: </a:t>
            </a:r>
          </a:p>
          <a:p>
            <a:pPr algn="just">
              <a:buNone/>
            </a:pPr>
            <a:r>
              <a:rPr lang="tr-TR" smtClean="0"/>
              <a:t>     Teşekkür ederiz . Biliyorsunuz   15  Temmuz  2016’da  ülkemize karşı bir darbe girişimi oldu .Siz darbe gecesinde neredeydiniz ve olanları nasıl öğrendiniz ?</a:t>
            </a:r>
          </a:p>
          <a:p>
            <a:pPr algn="just">
              <a:buNone/>
            </a:pPr>
            <a:r>
              <a:rPr lang="tr-TR" smtClean="0"/>
              <a:t>Ersin Doğan:</a:t>
            </a:r>
          </a:p>
          <a:p>
            <a:pPr algn="just">
              <a:buNone/>
            </a:pPr>
            <a:r>
              <a:rPr lang="tr-TR" smtClean="0"/>
              <a:t>     Darbe girişimi gecesi evdeydim   . Haberleri   televizyondan   öğrendim. Çok  şaşırtıcı  bir olaydı. Darbe girişimi kabul edilemez bir durumdur . Cumhurbaşkanımızın talimatıyla meydana çıktım .</a:t>
            </a:r>
          </a:p>
          <a:p>
            <a:pPr algn="just">
              <a:buNone/>
            </a:pPr>
            <a:r>
              <a:rPr lang="tr-TR" smtClean="0"/>
              <a:t>Öğrenci 1:</a:t>
            </a:r>
          </a:p>
          <a:p>
            <a:pPr algn="just">
              <a:buNone/>
            </a:pPr>
            <a:r>
              <a:rPr lang="tr-TR" smtClean="0"/>
              <a:t>   Sizce darbe girişimiyle amaçlanan neydi?</a:t>
            </a:r>
          </a:p>
          <a:p>
            <a:pPr algn="just">
              <a:buNone/>
            </a:pPr>
            <a:r>
              <a:rPr lang="tr-TR" smtClean="0"/>
              <a:t>Ersin Doğan :</a:t>
            </a:r>
          </a:p>
          <a:p>
            <a:pPr algn="just">
              <a:buNone/>
            </a:pPr>
            <a:r>
              <a:rPr lang="tr-TR" smtClean="0"/>
              <a:t>    Ülke  yönetimini  ele  geçirmek  ve  devlet  kurumlarının  yapısını değiştirmek idi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fontScale="77500" lnSpcReduction="20000"/>
          </a:bodyPr>
          <a:lstStyle/>
          <a:p>
            <a:pPr algn="just">
              <a:buNone/>
            </a:pPr>
            <a:r>
              <a:rPr lang="tr-TR" smtClean="0"/>
              <a:t>    Öğrenci 1:</a:t>
            </a:r>
          </a:p>
          <a:p>
            <a:pPr algn="just">
              <a:buNone/>
            </a:pPr>
            <a:r>
              <a:rPr lang="tr-TR" smtClean="0"/>
              <a:t>      Diyelim ki o gece gerçekleştirilmek istenenler başarılı olsaydı ne olurdu , bu ülkemizi nasıl etkilerdi ?</a:t>
            </a:r>
          </a:p>
          <a:p>
            <a:pPr algn="just">
              <a:buNone/>
            </a:pPr>
            <a:r>
              <a:rPr lang="tr-TR" smtClean="0"/>
              <a:t>    Ersin  Doğan  :</a:t>
            </a:r>
          </a:p>
          <a:p>
            <a:pPr algn="just">
              <a:buNone/>
            </a:pPr>
            <a:r>
              <a:rPr lang="tr-TR" smtClean="0"/>
              <a:t>     Ülke yönetimi cumhuriyet yönetimi dışında başka bir yönetim şekline geçebilirdi. Tüm vatandaşların can ve mal güvenliği tehlikeye düşerdi. Devlet kurumlarının yapısını değiştirebilmek için her türlü illegal planlar    yapılabilirdi.</a:t>
            </a:r>
          </a:p>
          <a:p>
            <a:pPr algn="just">
              <a:buNone/>
            </a:pPr>
            <a:r>
              <a:rPr lang="tr-TR" smtClean="0"/>
              <a:t>     Öğrenci 2:</a:t>
            </a:r>
          </a:p>
          <a:p>
            <a:pPr algn="just">
              <a:buNone/>
            </a:pPr>
            <a:r>
              <a:rPr lang="tr-TR" smtClean="0"/>
              <a:t>     15 Temmuz’da alınan bu milli birlik zaferi ülkemiz insanının hangi özelliğini gösterir , hangi özelliklerin ön plana çıkmasını sağlar?   </a:t>
            </a:r>
          </a:p>
          <a:p>
            <a:pPr algn="just">
              <a:buNone/>
            </a:pPr>
            <a:r>
              <a:rPr lang="tr-TR" smtClean="0"/>
              <a:t>     Ersin Doğan:</a:t>
            </a:r>
          </a:p>
          <a:p>
            <a:pPr algn="just">
              <a:buNone/>
            </a:pPr>
            <a:r>
              <a:rPr lang="tr-TR" smtClean="0"/>
              <a:t>      Türkiye Cumhuriyeti devleti büyük  emek ve mücedele sonucu  kurulmuş bir devlettir. Türk milleti vatan  severdir bağımsızlığına düşkündür. Esareti  kaldıramaz .</a:t>
            </a:r>
          </a:p>
          <a:p>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5000" b="-25000"/>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fontScale="62500" lnSpcReduction="20000"/>
          </a:bodyPr>
          <a:lstStyle/>
          <a:p>
            <a:pPr algn="just">
              <a:buNone/>
            </a:pPr>
            <a:r>
              <a:rPr lang="tr-TR" smtClean="0"/>
              <a:t>     Öğrenci 2: </a:t>
            </a:r>
          </a:p>
          <a:p>
            <a:pPr algn="just">
              <a:buNone/>
            </a:pPr>
            <a:r>
              <a:rPr lang="tr-TR" smtClean="0"/>
              <a:t>    O gün şehit olan vatandaşlarımız için ne söylemek istersiniz ?</a:t>
            </a:r>
          </a:p>
          <a:p>
            <a:pPr algn="just">
              <a:buNone/>
            </a:pPr>
            <a:r>
              <a:rPr lang="tr-TR" smtClean="0"/>
              <a:t>     Ersin Doğan:</a:t>
            </a:r>
          </a:p>
          <a:p>
            <a:pPr algn="just">
              <a:buNone/>
            </a:pPr>
            <a:r>
              <a:rPr lang="tr-TR" smtClean="0"/>
              <a:t>      Vatanını savunmak için hiç düşünmeden canlarını feda eden tüm şehitlerimizi saygı ve minnetle anıyorum .</a:t>
            </a:r>
          </a:p>
          <a:p>
            <a:pPr algn="just">
              <a:buNone/>
            </a:pPr>
            <a:r>
              <a:rPr lang="tr-TR" smtClean="0"/>
              <a:t>     Öğrenci 1 :</a:t>
            </a:r>
          </a:p>
          <a:p>
            <a:pPr algn="just">
              <a:buNone/>
            </a:pPr>
            <a:r>
              <a:rPr lang="tr-TR" smtClean="0"/>
              <a:t>     Son olarak eklemek istediğiniz bir şey varmı?</a:t>
            </a:r>
          </a:p>
          <a:p>
            <a:pPr algn="just">
              <a:buNone/>
            </a:pPr>
            <a:r>
              <a:rPr lang="tr-TR" smtClean="0"/>
              <a:t>     Ersin Doğan:</a:t>
            </a:r>
          </a:p>
          <a:p>
            <a:pPr algn="just">
              <a:buNone/>
            </a:pPr>
            <a:r>
              <a:rPr lang="tr-TR" smtClean="0"/>
              <a:t>      Türkiye Cumhuriyeti devleti büyük önder Mustafa Kemal Atatürk’ün göstermiş olduğu yolda onun ilkelerine  sahip çıktığı sürece ilelebet yaşayacaktır.</a:t>
            </a:r>
          </a:p>
          <a:p>
            <a:pPr algn="just">
              <a:buNone/>
            </a:pPr>
            <a:r>
              <a:rPr lang="tr-TR" smtClean="0"/>
              <a:t>     Öğrenci 2:</a:t>
            </a:r>
          </a:p>
          <a:p>
            <a:pPr algn="just">
              <a:buNone/>
            </a:pPr>
            <a:r>
              <a:rPr lang="tr-TR" smtClean="0"/>
              <a:t>     Verdiğiniz bilgiler ve yorumlar için teşekkür ederiz. Sizlerin düşünceleri bizler için önemli ve değerli . iyi günler dileriz . </a:t>
            </a:r>
          </a:p>
          <a:p>
            <a:pPr algn="just">
              <a:buNone/>
            </a:pPr>
            <a:endParaRPr lang="tr-TR" smtClean="0"/>
          </a:p>
          <a:p>
            <a:pPr algn="just">
              <a:buNone/>
            </a:pPr>
            <a:r>
              <a:rPr lang="tr-TR" smtClean="0"/>
              <a:t> </a:t>
            </a:r>
          </a:p>
          <a:p>
            <a:pPr algn="just">
              <a:buNone/>
            </a:pPr>
            <a:r>
              <a:rPr lang="tr-TR" smtClean="0"/>
              <a:t>      Öğrenci 1: </a:t>
            </a:r>
            <a:r>
              <a:rPr lang="tr-TR"/>
              <a:t>Erva </a:t>
            </a:r>
            <a:r>
              <a:rPr lang="tr-TR"/>
              <a:t>Damla </a:t>
            </a:r>
            <a:r>
              <a:rPr lang="tr-TR" smtClean="0"/>
              <a:t>SARIGÜL</a:t>
            </a:r>
            <a:endParaRPr lang="tr-TR" smtClean="0"/>
          </a:p>
          <a:p>
            <a:pPr algn="just">
              <a:buNone/>
            </a:pPr>
            <a:r>
              <a:rPr lang="tr-TR" smtClean="0"/>
              <a:t>      Öğrenci </a:t>
            </a:r>
            <a:r>
              <a:rPr lang="tr-TR" smtClean="0"/>
              <a:t>2:</a:t>
            </a:r>
            <a:r>
              <a:rPr lang="tr-TR" smtClean="0"/>
              <a:t>Feyzanur </a:t>
            </a:r>
            <a:r>
              <a:rPr lang="tr-TR"/>
              <a:t>YILDIRIM</a:t>
            </a:r>
            <a:endParaRPr lang="tr-TR" smtClean="0"/>
          </a:p>
          <a:p>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15 temmuz\800x420-15-temmuz-siirleri-burada-en-guzel-15-temmuz-siirleri-ve-sozleri-1531643769612.jpg"/>
          <p:cNvPicPr>
            <a:picLocks noChangeAspect="1" noChangeArrowheads="1"/>
          </p:cNvPicPr>
          <p:nvPr/>
        </p:nvPicPr>
        <p:blipFill>
          <a:blip r:embed="rId2" cstate="print"/>
          <a:srcRect/>
          <a:stretch>
            <a:fillRect/>
          </a:stretch>
        </p:blipFill>
        <p:spPr bwMode="auto">
          <a:xfrm>
            <a:off x="539552" y="332656"/>
            <a:ext cx="8136904" cy="59766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DENEME</a:t>
            </a:r>
            <a:endParaRPr lang="tr-TR"/>
          </a:p>
        </p:txBody>
      </p:sp>
      <p:sp>
        <p:nvSpPr>
          <p:cNvPr id="3" name="2 İçerik Yer Tutucusu"/>
          <p:cNvSpPr>
            <a:spLocks noGrp="1"/>
          </p:cNvSpPr>
          <p:nvPr>
            <p:ph idx="1"/>
          </p:nvPr>
        </p:nvSpPr>
        <p:spPr/>
        <p:txBody>
          <a:bodyPr>
            <a:normAutofit fontScale="85000" lnSpcReduction="20000"/>
          </a:bodyPr>
          <a:lstStyle/>
          <a:p>
            <a:pPr>
              <a:buNone/>
            </a:pPr>
            <a:r>
              <a:rPr lang="tr-TR" smtClean="0"/>
              <a:t>                                   15 TEMMUZ DARBE GÜNÜ</a:t>
            </a:r>
          </a:p>
          <a:p>
            <a:pPr algn="just">
              <a:buNone/>
            </a:pPr>
            <a:endParaRPr lang="tr-TR" smtClean="0"/>
          </a:p>
          <a:p>
            <a:pPr algn="just">
              <a:buNone/>
            </a:pPr>
            <a:r>
              <a:rPr lang="tr-TR" smtClean="0"/>
              <a:t>   15 Temmuz darbe gününde birçok insanımız canları pahasına  vatanı kurtarmak için şehit oldu.</a:t>
            </a:r>
          </a:p>
          <a:p>
            <a:pPr algn="just">
              <a:buNone/>
            </a:pPr>
            <a:r>
              <a:rPr lang="tr-TR" smtClean="0"/>
              <a:t>‘’Onlar, Vatan sevgisi nedir?’’ sorusunu sonuna kadar tüm detaylarıyla 15 Temmuz’da cevapladılar.Bizim kahraman şehitlerimiz bu vatanı bize emanet  olarak bıraktılar . Onların bu çabalarını boşa çıkarmamalıyız. Bizim aziz insanlarımız bize bu vatanı kurtararak güzel bir şekilde bıraktılar ,bizim de bu vatanı aynı şekilde gelecek nesillere bırakmak boynumuzun borcu diyebiliriz.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15 Temmuz’da </a:t>
            </a:r>
            <a:endParaRPr lang="tr-TR"/>
          </a:p>
        </p:txBody>
      </p:sp>
      <p:sp>
        <p:nvSpPr>
          <p:cNvPr id="3" name="2 İçerik Yer Tutucusu"/>
          <p:cNvSpPr>
            <a:spLocks noGrp="1"/>
          </p:cNvSpPr>
          <p:nvPr>
            <p:ph idx="1"/>
          </p:nvPr>
        </p:nvSpPr>
        <p:spPr>
          <a:xfrm>
            <a:off x="4067944" y="1484784"/>
            <a:ext cx="5076056" cy="4565104"/>
          </a:xfrm>
        </p:spPr>
        <p:txBody>
          <a:bodyPr>
            <a:normAutofit fontScale="85000" lnSpcReduction="10000"/>
          </a:bodyPr>
          <a:lstStyle/>
          <a:p>
            <a:pPr>
              <a:buNone/>
            </a:pPr>
            <a:r>
              <a:rPr lang="tr-TR" smtClean="0"/>
              <a:t>Cesur yürekli koruyucularımız, </a:t>
            </a:r>
          </a:p>
          <a:p>
            <a:pPr>
              <a:buNone/>
            </a:pPr>
            <a:r>
              <a:rPr lang="tr-TR" smtClean="0"/>
              <a:t>Onlar bizim kahramanlarımız.</a:t>
            </a:r>
          </a:p>
          <a:p>
            <a:pPr>
              <a:buNone/>
            </a:pPr>
            <a:r>
              <a:rPr lang="tr-TR" smtClean="0"/>
              <a:t>Canlarını bile feda ettiler,</a:t>
            </a:r>
          </a:p>
          <a:p>
            <a:pPr>
              <a:buNone/>
            </a:pPr>
            <a:r>
              <a:rPr lang="tr-TR" smtClean="0"/>
              <a:t>15 Temmuz’da insanlarımız .</a:t>
            </a:r>
          </a:p>
          <a:p>
            <a:pPr>
              <a:buNone/>
            </a:pPr>
            <a:endParaRPr lang="tr-TR" smtClean="0"/>
          </a:p>
          <a:p>
            <a:pPr>
              <a:buNone/>
            </a:pPr>
            <a:r>
              <a:rPr lang="tr-TR" smtClean="0"/>
              <a:t>Onlar artık ölümsüz oldular.</a:t>
            </a:r>
          </a:p>
          <a:p>
            <a:pPr>
              <a:buNone/>
            </a:pPr>
            <a:r>
              <a:rPr lang="tr-TR" smtClean="0"/>
              <a:t>Vatan için şehit oldular.</a:t>
            </a:r>
          </a:p>
          <a:p>
            <a:pPr>
              <a:buNone/>
            </a:pPr>
            <a:r>
              <a:rPr lang="tr-TR" smtClean="0"/>
              <a:t>Merak etmeyin başardılar,</a:t>
            </a:r>
          </a:p>
          <a:p>
            <a:pPr>
              <a:buNone/>
            </a:pPr>
            <a:r>
              <a:rPr lang="tr-TR" smtClean="0"/>
              <a:t>15 Temmuz’da insanlarımız.</a:t>
            </a:r>
          </a:p>
          <a:p>
            <a:pPr>
              <a:buNone/>
            </a:pPr>
            <a:r>
              <a:rPr lang="tr-TR" smtClean="0"/>
              <a:t>                      </a:t>
            </a:r>
            <a:r>
              <a:rPr lang="tr-TR"/>
              <a:t>YAŞAR EFE AYDIN</a:t>
            </a:r>
            <a:endParaRPr lang="tr-TR" smtClean="0"/>
          </a:p>
          <a:p>
            <a:pPr>
              <a:buNone/>
            </a:pPr>
            <a:endParaRPr lang="tr-TR" smtClean="0"/>
          </a:p>
        </p:txBody>
      </p:sp>
      <p:pic>
        <p:nvPicPr>
          <p:cNvPr id="10242" name="Picture 2" descr="D:\15 temmuz\Haber_2018_7_15temmuz9.jpg"/>
          <p:cNvPicPr>
            <a:picLocks noChangeAspect="1" noChangeArrowheads="1"/>
          </p:cNvPicPr>
          <p:nvPr/>
        </p:nvPicPr>
        <p:blipFill>
          <a:blip r:embed="rId2" cstate="print"/>
          <a:srcRect/>
          <a:stretch>
            <a:fillRect/>
          </a:stretch>
        </p:blipFill>
        <p:spPr bwMode="auto">
          <a:xfrm>
            <a:off x="0" y="1340768"/>
            <a:ext cx="4067944" cy="484517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684</Words>
  <Application>Microsoft Office PowerPoint</Application>
  <PresentationFormat>Ekran Gösterisi (4:3)</PresentationFormat>
  <Paragraphs>203</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Times New Roman</vt:lpstr>
      <vt:lpstr>Ofis Teması</vt:lpstr>
      <vt:lpstr>15  TEMMUZ    ÇOCUK GAZETESİ  ÖZEL SAYISI   </vt:lpstr>
      <vt:lpstr>İÇİNDEKİLER</vt:lpstr>
      <vt:lpstr>RÖPORTAJ</vt:lpstr>
      <vt:lpstr>PowerPoint Sunusu</vt:lpstr>
      <vt:lpstr>PowerPoint Sunusu</vt:lpstr>
      <vt:lpstr>PowerPoint Sunusu</vt:lpstr>
      <vt:lpstr>PowerPoint Sunusu</vt:lpstr>
      <vt:lpstr>DENEME</vt:lpstr>
      <vt:lpstr>15 Temmuz’da </vt:lpstr>
      <vt:lpstr>PowerPoint Sunusu</vt:lpstr>
      <vt:lpstr>PowerPoint Sunusu</vt:lpstr>
      <vt:lpstr>PowerPoint Sunusu</vt:lpstr>
      <vt:lpstr>PowerPoint Sunusu</vt:lpstr>
      <vt:lpstr>   </vt:lpstr>
      <vt:lpstr>BULMACA </vt:lpstr>
      <vt:lpstr>Bulmaca cevap anahtarı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TEMMUZ    DERGİSİ  </dc:title>
  <cp:lastModifiedBy>BT OGRT</cp:lastModifiedBy>
  <cp:revision>33</cp:revision>
  <dcterms:modified xsi:type="dcterms:W3CDTF">2023-12-12T08:48:47Z</dcterms:modified>
</cp:coreProperties>
</file>